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05" r:id="rId1"/>
  </p:sldMasterIdLst>
  <p:sldIdLst>
    <p:sldId id="272" r:id="rId2"/>
    <p:sldId id="257" r:id="rId3"/>
    <p:sldId id="258" r:id="rId4"/>
    <p:sldId id="267" r:id="rId5"/>
    <p:sldId id="268" r:id="rId6"/>
    <p:sldId id="264" r:id="rId7"/>
    <p:sldId id="265" r:id="rId8"/>
    <p:sldId id="260" r:id="rId9"/>
    <p:sldId id="269" r:id="rId10"/>
    <p:sldId id="261" r:id="rId11"/>
    <p:sldId id="270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70" d="100"/>
          <a:sy n="70" d="100"/>
        </p:scale>
        <p:origin x="534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jpg>
</file>

<file path=ppt/media/image20.jpeg>
</file>

<file path=ppt/media/image21.jpe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0485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92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5215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53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27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827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77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9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24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553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47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A5BE4-99AB-45BF-883C-D4CC969587E0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93736-EA5E-458F-91A9-66A136F65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203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6" r:id="rId1"/>
    <p:sldLayoutId id="2147484107" r:id="rId2"/>
    <p:sldLayoutId id="2147484108" r:id="rId3"/>
    <p:sldLayoutId id="2147484109" r:id="rId4"/>
    <p:sldLayoutId id="2147484110" r:id="rId5"/>
    <p:sldLayoutId id="2147484111" r:id="rId6"/>
    <p:sldLayoutId id="2147484112" r:id="rId7"/>
    <p:sldLayoutId id="2147484113" r:id="rId8"/>
    <p:sldLayoutId id="2147484114" r:id="rId9"/>
    <p:sldLayoutId id="2147484115" r:id="rId10"/>
    <p:sldLayoutId id="214748411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s://en.wikipedia.org/wiki/List_of_national_capital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5" y="0"/>
            <a:ext cx="12185250" cy="6858000"/>
          </a:xfrm>
          <a:prstGeom prst="rect">
            <a:avLst/>
          </a:prstGeom>
        </p:spPr>
      </p:pic>
      <p:sp>
        <p:nvSpPr>
          <p:cNvPr id="20" name="Title 1"/>
          <p:cNvSpPr txBox="1">
            <a:spLocks/>
          </p:cNvSpPr>
          <p:nvPr/>
        </p:nvSpPr>
        <p:spPr>
          <a:xfrm>
            <a:off x="1524000" y="110964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latin typeface="Trebuchet MS" panose="020B0603020202020204" pitchFamily="34" charset="0"/>
              </a:rPr>
              <a:t>The Next Adventure</a:t>
            </a:r>
            <a:endParaRPr lang="en-US" b="1" dirty="0">
              <a:latin typeface="Trebuchet MS" panose="020B0603020202020204" pitchFamily="34" charset="0"/>
            </a:endParaRP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1524000" y="2759113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 smtClean="0">
                <a:latin typeface="Trebuchet MS" panose="020B0603020202020204" pitchFamily="34" charset="0"/>
              </a:rPr>
              <a:t>Data Science Capstone Project</a:t>
            </a:r>
          </a:p>
          <a:p>
            <a:pPr marL="0" indent="0" algn="ctr">
              <a:buNone/>
            </a:pPr>
            <a:r>
              <a:rPr lang="en-US" sz="2400" b="1" dirty="0" smtClean="0">
                <a:latin typeface="Trebuchet MS" panose="020B0603020202020204" pitchFamily="34" charset="0"/>
              </a:rPr>
              <a:t>By Sriharsha Jayanti</a:t>
            </a:r>
          </a:p>
          <a:p>
            <a:pPr marL="0" indent="0" algn="ctr">
              <a:buNone/>
            </a:pPr>
            <a:r>
              <a:rPr lang="en-US" sz="2400" b="1" dirty="0" smtClean="0">
                <a:latin typeface="Trebuchet MS" panose="020B0603020202020204" pitchFamily="34" charset="0"/>
              </a:rPr>
              <a:t>March 28, 2020</a:t>
            </a:r>
            <a:endParaRPr lang="en-US" sz="2400" b="1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696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riharsha\AppData\LocalLow\WINZIP_P0239\Table1_Cluster_Distance_Categoris_countries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313" y="2969173"/>
            <a:ext cx="9013373" cy="3852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7116"/>
            <a:ext cx="12192000" cy="15049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846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Results – Summary Table</a:t>
            </a:r>
            <a:endParaRPr lang="en-US" sz="3600" dirty="0">
              <a:solidFill>
                <a:srgbClr val="FFFF00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9405" y="1050629"/>
            <a:ext cx="10354350" cy="502538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Summary Table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Venue categories in each cluster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Countries in each cluster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Similarities between clusters (Euclidean distance between each pair of clusters)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Most different cluster (farthest cluster) to show the cluster of cities that are least like those in the original cluster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11695" y="2418378"/>
            <a:ext cx="87333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Table 7: </a:t>
            </a:r>
            <a:r>
              <a:rPr lang="en-US" sz="1600" b="1" dirty="0"/>
              <a:t>Summary Table Showing </a:t>
            </a:r>
            <a:r>
              <a:rPr lang="en-US" sz="1600" b="1" dirty="0" smtClean="0"/>
              <a:t>Cluster, </a:t>
            </a:r>
            <a:r>
              <a:rPr lang="en-US" sz="1600" b="1" dirty="0"/>
              <a:t>Country, Common Categories, Euclidean Distances to Other Clusters, and Most Dissimilar Cluster of Countries</a:t>
            </a:r>
          </a:p>
        </p:txBody>
      </p:sp>
    </p:spTree>
    <p:extLst>
      <p:ext uri="{BB962C8B-B14F-4D97-AF65-F5344CB8AC3E}">
        <p14:creationId xmlns:p14="http://schemas.microsoft.com/office/powerpoint/2010/main" val="1675396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riharsha\AppData\LocalLow\WINZIP_P0239\Table1_Cluster_Distance_Categoris_countries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51"/>
          <a:stretch/>
        </p:blipFill>
        <p:spPr bwMode="auto">
          <a:xfrm>
            <a:off x="1589314" y="4370849"/>
            <a:ext cx="8619212" cy="2261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7116"/>
            <a:ext cx="12192000" cy="15049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846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Discussion and Takeaways</a:t>
            </a:r>
            <a:endParaRPr lang="en-US" sz="3600" dirty="0">
              <a:solidFill>
                <a:srgbClr val="FFFF00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9404" y="1050629"/>
            <a:ext cx="11752595" cy="502538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Map and Summary table address the business problem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Roughly half the capitals clustered into 8 groups (visible at a glance on the map)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Cities clustered using most common venues based on Foursquare API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Many of the most common categories similar between all clusters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200" dirty="0" smtClean="0">
                <a:latin typeface="Trebuchet MS" panose="020B0603020202020204" pitchFamily="34" charset="0"/>
              </a:rPr>
              <a:t>Hotels, Restaurants, Café, Bar, Dessert and Fast Food appear as top 3 most common venues in all but one of the clusters (cluster 7)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Euclidean distances enable us to choose destination based on similarities to or differences form past travels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Limitations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Significant number of places missing in Africa and Asia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Tradeoff between number of venue categories and number of venues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200" dirty="0" smtClean="0">
                <a:latin typeface="Trebuchet MS" panose="020B0603020202020204" pitchFamily="34" charset="0"/>
              </a:rPr>
              <a:t>Many places had less than 10 venues and less then 5 venue categories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200" dirty="0" smtClean="0">
                <a:latin typeface="Trebuchet MS" panose="020B0603020202020204" pitchFamily="34" charset="0"/>
              </a:rPr>
              <a:t>To look at more than 5 venue categories, we would need to drop more cities from analysis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200" dirty="0" smtClean="0">
                <a:latin typeface="Trebuchet MS" panose="020B0603020202020204" pitchFamily="34" charset="0"/>
              </a:rPr>
              <a:t>To look at more location, we would need to consider fewer categories </a:t>
            </a:r>
            <a:r>
              <a:rPr lang="en-US" sz="1200" dirty="0" smtClean="0">
                <a:latin typeface="Trebuchet MS" panose="020B0603020202020204" pitchFamily="34" charset="0"/>
                <a:sym typeface="Wingdings" panose="05000000000000000000" pitchFamily="2" charset="2"/>
              </a:rPr>
              <a:t> but then the clustering will be less meaningful</a:t>
            </a:r>
            <a:endParaRPr lang="en-US" sz="1000" dirty="0" smtClean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38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120" y="1156885"/>
            <a:ext cx="10515600" cy="4351338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This study a starting point</a:t>
            </a: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Ideas for further improvement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Multilevel indexing for categories (start with fewer broad categories, 10-20) with subcategories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Replace most common venues with most popular venues (based on ratings/reviews)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Add more cities around the world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Combine data from additional sources, not just Foursquare</a:t>
            </a:r>
            <a:endParaRPr lang="en-US" sz="1400" dirty="0">
              <a:solidFill>
                <a:schemeClr val="accent5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7116"/>
            <a:ext cx="12192000" cy="15049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3446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Conclusion/Future Outlook</a:t>
            </a:r>
            <a:endParaRPr lang="en-US" sz="3600" dirty="0">
              <a:solidFill>
                <a:srgbClr val="FFFF00"/>
              </a:solidFill>
              <a:latin typeface="Trebuchet MS" panose="020B0603020202020204" pitchFamily="34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255896" y="3479941"/>
            <a:ext cx="11667980" cy="2247321"/>
            <a:chOff x="255896" y="3479941"/>
            <a:chExt cx="11667980" cy="2247321"/>
          </a:xfrm>
        </p:grpSpPr>
        <p:grpSp>
          <p:nvGrpSpPr>
            <p:cNvPr id="5" name="Group 4"/>
            <p:cNvGrpSpPr/>
            <p:nvPr/>
          </p:nvGrpSpPr>
          <p:grpSpPr>
            <a:xfrm>
              <a:off x="255896" y="3877238"/>
              <a:ext cx="11667980" cy="1850024"/>
              <a:chOff x="1465918" y="4666079"/>
              <a:chExt cx="11667980" cy="1850024"/>
            </a:xfrm>
            <a:effectLst>
              <a:outerShdw blurRad="50800" dist="114300" dir="2700000" algn="tl" rotWithShape="0">
                <a:prstClr val="black">
                  <a:alpha val="40000"/>
                </a:prstClr>
              </a:outerShdw>
            </a:effectLst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90698" y="4666079"/>
                <a:ext cx="2743200" cy="1829693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24879" y="4666080"/>
                <a:ext cx="2743200" cy="1829693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0080"/>
              <a:stretch/>
            </p:blipFill>
            <p:spPr>
              <a:xfrm>
                <a:off x="4450597" y="4666081"/>
                <a:ext cx="2743200" cy="1850022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65918" y="4666081"/>
                <a:ext cx="2743200" cy="1829693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</p:grpSp>
        <p:grpSp>
          <p:nvGrpSpPr>
            <p:cNvPr id="17" name="Group 16"/>
            <p:cNvGrpSpPr/>
            <p:nvPr/>
          </p:nvGrpSpPr>
          <p:grpSpPr>
            <a:xfrm>
              <a:off x="638460" y="3479941"/>
              <a:ext cx="2059960" cy="369332"/>
              <a:chOff x="533400" y="3479941"/>
              <a:chExt cx="2059960" cy="369332"/>
            </a:xfrm>
          </p:grpSpPr>
          <p:sp>
            <p:nvSpPr>
              <p:cNvPr id="11" name="5-Point Star 10"/>
              <p:cNvSpPr/>
              <p:nvPr/>
            </p:nvSpPr>
            <p:spPr>
              <a:xfrm>
                <a:off x="533400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5-Point Star 11"/>
              <p:cNvSpPr/>
              <p:nvPr/>
            </p:nvSpPr>
            <p:spPr>
              <a:xfrm>
                <a:off x="780765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5-Point Star 12"/>
              <p:cNvSpPr/>
              <p:nvPr/>
            </p:nvSpPr>
            <p:spPr>
              <a:xfrm>
                <a:off x="1028130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5-Point Star 13"/>
              <p:cNvSpPr/>
              <p:nvPr/>
            </p:nvSpPr>
            <p:spPr>
              <a:xfrm>
                <a:off x="1259003" y="3534770"/>
                <a:ext cx="258170" cy="232012"/>
              </a:xfrm>
              <a:prstGeom prst="star5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5-Point Star 14"/>
              <p:cNvSpPr/>
              <p:nvPr/>
            </p:nvSpPr>
            <p:spPr>
              <a:xfrm>
                <a:off x="1517173" y="3534770"/>
                <a:ext cx="258170" cy="232012"/>
              </a:xfrm>
              <a:prstGeom prst="star5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1799553" y="3479941"/>
                <a:ext cx="79380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/>
                  <a:t>(2000)</a:t>
                </a:r>
                <a:endParaRPr lang="en-US" b="1" dirty="0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3731240" y="3479941"/>
              <a:ext cx="1946147" cy="369332"/>
              <a:chOff x="533400" y="3479941"/>
              <a:chExt cx="1946147" cy="369332"/>
            </a:xfrm>
          </p:grpSpPr>
          <p:sp>
            <p:nvSpPr>
              <p:cNvPr id="19" name="5-Point Star 18"/>
              <p:cNvSpPr/>
              <p:nvPr/>
            </p:nvSpPr>
            <p:spPr>
              <a:xfrm>
                <a:off x="533400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5-Point Star 19"/>
              <p:cNvSpPr/>
              <p:nvPr/>
            </p:nvSpPr>
            <p:spPr>
              <a:xfrm>
                <a:off x="780765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5-Point Star 20"/>
              <p:cNvSpPr/>
              <p:nvPr/>
            </p:nvSpPr>
            <p:spPr>
              <a:xfrm>
                <a:off x="1028130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5-Point Star 21"/>
              <p:cNvSpPr/>
              <p:nvPr/>
            </p:nvSpPr>
            <p:spPr>
              <a:xfrm>
                <a:off x="1259003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5-Point Star 22"/>
              <p:cNvSpPr/>
              <p:nvPr/>
            </p:nvSpPr>
            <p:spPr>
              <a:xfrm>
                <a:off x="1517173" y="3534770"/>
                <a:ext cx="258170" cy="232012"/>
              </a:xfrm>
              <a:prstGeom prst="star5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1799553" y="3479941"/>
                <a:ext cx="6799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/>
                  <a:t>(100)</a:t>
                </a:r>
                <a:endParaRPr lang="en-US" b="1" dirty="0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6679155" y="3479941"/>
              <a:ext cx="1946147" cy="369332"/>
              <a:chOff x="533400" y="3479941"/>
              <a:chExt cx="1946147" cy="369332"/>
            </a:xfrm>
          </p:grpSpPr>
          <p:sp>
            <p:nvSpPr>
              <p:cNvPr id="26" name="5-Point Star 25"/>
              <p:cNvSpPr/>
              <p:nvPr/>
            </p:nvSpPr>
            <p:spPr>
              <a:xfrm>
                <a:off x="533400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5-Point Star 26"/>
              <p:cNvSpPr/>
              <p:nvPr/>
            </p:nvSpPr>
            <p:spPr>
              <a:xfrm>
                <a:off x="780765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5-Point Star 27"/>
              <p:cNvSpPr/>
              <p:nvPr/>
            </p:nvSpPr>
            <p:spPr>
              <a:xfrm>
                <a:off x="1028130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5-Point Star 28"/>
              <p:cNvSpPr/>
              <p:nvPr/>
            </p:nvSpPr>
            <p:spPr>
              <a:xfrm>
                <a:off x="1259003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5-Point Star 29"/>
              <p:cNvSpPr/>
              <p:nvPr/>
            </p:nvSpPr>
            <p:spPr>
              <a:xfrm>
                <a:off x="1517173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1799553" y="3479941"/>
                <a:ext cx="6799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/>
                  <a:t>(800)</a:t>
                </a:r>
                <a:endParaRPr lang="en-US" b="1" dirty="0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9624665" y="3479941"/>
              <a:ext cx="1946147" cy="369332"/>
              <a:chOff x="533400" y="3479941"/>
              <a:chExt cx="1946147" cy="369332"/>
            </a:xfrm>
          </p:grpSpPr>
          <p:sp>
            <p:nvSpPr>
              <p:cNvPr id="33" name="5-Point Star 32"/>
              <p:cNvSpPr/>
              <p:nvPr/>
            </p:nvSpPr>
            <p:spPr>
              <a:xfrm>
                <a:off x="533400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5-Point Star 33"/>
              <p:cNvSpPr/>
              <p:nvPr/>
            </p:nvSpPr>
            <p:spPr>
              <a:xfrm>
                <a:off x="780765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5-Point Star 34"/>
              <p:cNvSpPr/>
              <p:nvPr/>
            </p:nvSpPr>
            <p:spPr>
              <a:xfrm>
                <a:off x="1028130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5-Point Star 35"/>
              <p:cNvSpPr/>
              <p:nvPr/>
            </p:nvSpPr>
            <p:spPr>
              <a:xfrm>
                <a:off x="1259003" y="3534770"/>
                <a:ext cx="258170" cy="232012"/>
              </a:xfrm>
              <a:prstGeom prst="star5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5-Point Star 36"/>
              <p:cNvSpPr/>
              <p:nvPr/>
            </p:nvSpPr>
            <p:spPr>
              <a:xfrm>
                <a:off x="1517173" y="3534770"/>
                <a:ext cx="258170" cy="232012"/>
              </a:xfrm>
              <a:prstGeom prst="star5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1799553" y="3479941"/>
                <a:ext cx="6799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/>
                  <a:t>(800)</a:t>
                </a:r>
                <a:endParaRPr lang="en-US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7855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7116"/>
            <a:ext cx="12192000" cy="15049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140" y="47608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Business Problem and Scope</a:t>
            </a:r>
            <a:endParaRPr lang="en-US" sz="3600" dirty="0">
              <a:solidFill>
                <a:srgbClr val="FFFF00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822" y="1245789"/>
            <a:ext cx="6484302" cy="4351338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How </a:t>
            </a:r>
            <a:r>
              <a:rPr lang="en-US" sz="1600" dirty="0">
                <a:latin typeface="Trebuchet MS" panose="020B0603020202020204" pitchFamily="34" charset="0"/>
              </a:rPr>
              <a:t>can </a:t>
            </a:r>
            <a:r>
              <a:rPr lang="en-US" sz="1600" dirty="0" smtClean="0">
                <a:latin typeface="Trebuchet MS" panose="020B0603020202020204" pitchFamily="34" charset="0"/>
              </a:rPr>
              <a:t>we help </a:t>
            </a:r>
            <a:r>
              <a:rPr lang="en-US" sz="1600" dirty="0">
                <a:latin typeface="Trebuchet MS" panose="020B0603020202020204" pitchFamily="34" charset="0"/>
              </a:rPr>
              <a:t>a person choose their next adventure</a:t>
            </a:r>
            <a:r>
              <a:rPr lang="en-US" sz="1600" dirty="0" smtClean="0">
                <a:latin typeface="Trebuchet MS" panose="020B0603020202020204" pitchFamily="34" charset="0"/>
              </a:rPr>
              <a:t>?</a:t>
            </a: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Full scale of this problem can be quite challenging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To narrow scope, only capital cities in each country included in this study</a:t>
            </a: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Potential factors in choosing the destination: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Preference: Nature, Food Scene, Nightlife, Historic Significance, Cultural Diversity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Similarities to or differences from previous travels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Knowledge of options: Not knowing all options or having too many options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Price and accessibility</a:t>
            </a:r>
            <a:endParaRPr lang="en-US" sz="1400" dirty="0">
              <a:solidFill>
                <a:schemeClr val="accent5">
                  <a:lumMod val="75000"/>
                </a:schemeClr>
              </a:solidFill>
              <a:latin typeface="Trebuchet MS" panose="020B0603020202020204" pitchFamily="34" charset="0"/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endParaRPr lang="en-US" sz="1600" dirty="0">
              <a:latin typeface="Trebuchet MS" panose="020B0603020202020204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31822" y="5018406"/>
            <a:ext cx="6900697" cy="11574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Simplified Business Problem: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Develop a starting point for recommending destinations across the world based on a person’s venue preference and past history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latin typeface="Trebuchet MS" panose="020B060302020202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2345" y="1245789"/>
            <a:ext cx="3665713" cy="518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80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415" y="1238771"/>
            <a:ext cx="10515600" cy="4351338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Data sources: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Table of capitals from Wikipedia (</a:t>
            </a:r>
            <a:r>
              <a:rPr lang="en-US" sz="1400" u="sng" dirty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  <a:hlinkClick r:id="rId2"/>
              </a:rPr>
              <a:t>https://</a:t>
            </a:r>
            <a:r>
              <a:rPr lang="en-US" sz="1400" u="sng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  <a:hlinkClick r:id="rId2"/>
              </a:rPr>
              <a:t>en.wikipedia.org/wiki/List_of_national_capitals</a:t>
            </a:r>
            <a:r>
              <a:rPr lang="en-US" sz="1400" u="sng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)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err="1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Geopy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 to obtain latitude and longitude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Foursquare API venue data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Price and accessibility: Will not be included for this study (Premium API endpoint on Foursquare)</a:t>
            </a: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Assumptions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Capital city of a country is representing the country. This is a big generalization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Data availability for each of the capital cities is accurately representing the city. May not be true if the Foursquare data is not exhaustive</a:t>
            </a:r>
          </a:p>
          <a:p>
            <a:pPr lvl="1">
              <a:spcBef>
                <a:spcPts val="1200"/>
              </a:spcBef>
            </a:pPr>
            <a:endParaRPr lang="en-US" sz="1600" dirty="0">
              <a:latin typeface="Trebuchet MS" panose="020B0603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7116"/>
            <a:ext cx="12192000" cy="15049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570" y="21003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Data Collection and Assumptions</a:t>
            </a:r>
            <a:endParaRPr lang="en-US" sz="3600" dirty="0">
              <a:solidFill>
                <a:srgbClr val="FFFF00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537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359" y="1191564"/>
            <a:ext cx="1051560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BeautifulSoup4 used to scrape table from Wikipedia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Data clean up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Remove information in parentheses in </a:t>
            </a:r>
            <a:r>
              <a:rPr lang="en-US" sz="1600" b="1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City/Town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 column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Drop </a:t>
            </a:r>
            <a:r>
              <a:rPr lang="en-US" sz="1600" b="1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Notes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 Column</a:t>
            </a:r>
            <a:endParaRPr lang="en-US" sz="1600" dirty="0">
              <a:solidFill>
                <a:schemeClr val="accent5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16215" t="49464" r="58729" b="21723"/>
          <a:stretch/>
        </p:blipFill>
        <p:spPr bwMode="auto">
          <a:xfrm>
            <a:off x="8263803" y="3346130"/>
            <a:ext cx="3374641" cy="20513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/>
          <p:nvPr/>
        </p:nvPicPr>
        <p:blipFill rotWithShape="1">
          <a:blip r:embed="rId3"/>
          <a:srcRect l="15705" t="44729" r="22276" b="18234"/>
          <a:stretch/>
        </p:blipFill>
        <p:spPr bwMode="auto">
          <a:xfrm>
            <a:off x="219388" y="3394529"/>
            <a:ext cx="6511203" cy="19854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87883" y="2997901"/>
            <a:ext cx="5489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Table 1: Capitals and Countries Scraped From Wikipedia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710868" y="2997901"/>
            <a:ext cx="4261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Table 2: Capitals and Countries Cleaned Up</a:t>
            </a:r>
            <a:endParaRPr lang="en-US" b="1" dirty="0"/>
          </a:p>
        </p:txBody>
      </p:sp>
      <p:sp>
        <p:nvSpPr>
          <p:cNvPr id="8" name="Right Arrow 7"/>
          <p:cNvSpPr/>
          <p:nvPr/>
        </p:nvSpPr>
        <p:spPr>
          <a:xfrm>
            <a:off x="6880908" y="3973284"/>
            <a:ext cx="1250721" cy="10062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rgbClr val="FFFF00"/>
                </a:solidFill>
              </a:rPr>
              <a:t>Clean up</a:t>
            </a:r>
            <a:endParaRPr lang="en-US" sz="1600" b="1" dirty="0">
              <a:solidFill>
                <a:srgbClr val="FFFF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7116"/>
            <a:ext cx="12192000" cy="15049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739" y="21592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Methodology –Table with Countries and Capitals</a:t>
            </a:r>
            <a:endParaRPr lang="en-US" sz="3600" dirty="0">
              <a:solidFill>
                <a:srgbClr val="FFFF00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503761" y="3394529"/>
            <a:ext cx="2377147" cy="200297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575449" y="4055172"/>
            <a:ext cx="531769" cy="257521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343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357" y="1108725"/>
            <a:ext cx="11353800" cy="1320346"/>
          </a:xfrm>
        </p:spPr>
        <p:txBody>
          <a:bodyPr>
            <a:normAutofit lnSpcReduction="10000"/>
          </a:bodyPr>
          <a:lstStyle/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1600" dirty="0" err="1" smtClean="0">
                <a:latin typeface="Trebuchet MS" panose="020B0603020202020204" pitchFamily="34" charset="0"/>
              </a:rPr>
              <a:t>Geopy</a:t>
            </a:r>
            <a:r>
              <a:rPr lang="en-US" sz="1600" dirty="0" smtClean="0">
                <a:latin typeface="Trebuchet MS" panose="020B0603020202020204" pitchFamily="34" charset="0"/>
              </a:rPr>
              <a:t> used to obtain coordinate data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Some entries missing due to unavailability</a:t>
            </a: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Map shows markers at the correct location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Validates data collection so far</a:t>
            </a:r>
            <a:endParaRPr lang="en-US" sz="1400" dirty="0">
              <a:solidFill>
                <a:schemeClr val="accent5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2855" y="2599950"/>
            <a:ext cx="4377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Table 3: Latitude and Longitude Information</a:t>
            </a:r>
            <a:endParaRPr lang="en-US" b="1" dirty="0"/>
          </a:p>
        </p:txBody>
      </p:sp>
      <p:pic>
        <p:nvPicPr>
          <p:cNvPr id="10" name="Picture 9" descr="C:\Users\Sriharsha\AppData\LocalLow\WINZIP_Pa4cd\World-Mp_Unclustered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362" y="2969282"/>
            <a:ext cx="5943600" cy="3560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/>
          <p:cNvPicPr/>
          <p:nvPr/>
        </p:nvPicPr>
        <p:blipFill rotWithShape="1">
          <a:blip r:embed="rId3"/>
          <a:srcRect l="16043" t="14548" r="22407" b="10965"/>
          <a:stretch/>
        </p:blipFill>
        <p:spPr bwMode="auto">
          <a:xfrm>
            <a:off x="447357" y="2969282"/>
            <a:ext cx="4908414" cy="35604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807139" y="2599950"/>
            <a:ext cx="3936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Figure 1: Map Showing all Capital Cities</a:t>
            </a:r>
            <a:endParaRPr lang="en-US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7116"/>
            <a:ext cx="12192000" cy="15049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293" y="23446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Methodology – Adding Coordinate Data</a:t>
            </a:r>
            <a:endParaRPr lang="en-US" sz="3600" dirty="0">
              <a:solidFill>
                <a:srgbClr val="FFFF00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73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/>
          <a:srcRect l="16530" t="15421" r="21584" b="40127"/>
          <a:stretch/>
        </p:blipFill>
        <p:spPr bwMode="auto">
          <a:xfrm>
            <a:off x="7396933" y="4720504"/>
            <a:ext cx="4544695" cy="1836051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/>
          <p:nvPr/>
        </p:nvPicPr>
        <p:blipFill rotWithShape="1">
          <a:blip r:embed="rId3"/>
          <a:srcRect l="15719" t="38698" r="42858" b="33656"/>
          <a:stretch/>
        </p:blipFill>
        <p:spPr bwMode="auto">
          <a:xfrm>
            <a:off x="7732114" y="2525583"/>
            <a:ext cx="4209514" cy="1556657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/>
          <p:cNvPicPr/>
          <p:nvPr/>
        </p:nvPicPr>
        <p:blipFill rotWithShape="1">
          <a:blip r:embed="rId4"/>
          <a:srcRect l="15389" t="40734" r="22244" b="21728"/>
          <a:stretch/>
        </p:blipFill>
        <p:spPr bwMode="auto">
          <a:xfrm>
            <a:off x="632176" y="4790678"/>
            <a:ext cx="5225020" cy="1836052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/>
          <p:cNvPicPr/>
          <p:nvPr/>
        </p:nvPicPr>
        <p:blipFill rotWithShape="1">
          <a:blip r:embed="rId5"/>
          <a:srcRect l="16043" t="14548" r="22407" b="58562"/>
          <a:stretch/>
        </p:blipFill>
        <p:spPr bwMode="auto">
          <a:xfrm>
            <a:off x="239078" y="2572596"/>
            <a:ext cx="6011219" cy="1462632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239078" y="2789448"/>
            <a:ext cx="6011219" cy="23948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6520543" y="3243885"/>
            <a:ext cx="1088571" cy="3592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55978" y="2184256"/>
            <a:ext cx="4377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Table 3: Latitude and Longitude Information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7817422" y="2197163"/>
            <a:ext cx="4124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Table 4: Example, Venue Data for Abidjan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354163" y="2996134"/>
            <a:ext cx="13164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Foursquare API</a:t>
            </a:r>
            <a:endParaRPr lang="en-US" sz="1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0060028" y="4109260"/>
            <a:ext cx="16428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Groupby</a:t>
            </a:r>
            <a:r>
              <a:rPr lang="en-US" sz="1400" b="1" dirty="0" smtClean="0"/>
              <a:t> Function</a:t>
            </a:r>
            <a:endParaRPr lang="en-US" sz="1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817422" y="4421346"/>
            <a:ext cx="4000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Table 5: Number of Venues for Each City</a:t>
            </a:r>
            <a:endParaRPr lang="en-US" b="1" dirty="0"/>
          </a:p>
        </p:txBody>
      </p:sp>
      <p:sp>
        <p:nvSpPr>
          <p:cNvPr id="15" name="Down Arrow 14"/>
          <p:cNvSpPr/>
          <p:nvPr/>
        </p:nvSpPr>
        <p:spPr>
          <a:xfrm>
            <a:off x="9613713" y="4113706"/>
            <a:ext cx="446315" cy="3443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Arrow 16"/>
          <p:cNvSpPr/>
          <p:nvPr/>
        </p:nvSpPr>
        <p:spPr>
          <a:xfrm>
            <a:off x="6168386" y="5434914"/>
            <a:ext cx="968828" cy="38436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6105060" y="5819274"/>
            <a:ext cx="16379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Data Clean Up/ Analyze Venue categories</a:t>
            </a:r>
            <a:endParaRPr lang="en-US" sz="1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432492" y="4421346"/>
            <a:ext cx="4232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Table 6: Table with Most Common Venues</a:t>
            </a:r>
            <a:endParaRPr lang="en-US" b="1" dirty="0"/>
          </a:p>
        </p:txBody>
      </p:sp>
      <p:sp>
        <p:nvSpPr>
          <p:cNvPr id="20" name="Rounded Rectangle 19"/>
          <p:cNvSpPr/>
          <p:nvPr/>
        </p:nvSpPr>
        <p:spPr>
          <a:xfrm>
            <a:off x="413657" y="4418331"/>
            <a:ext cx="5631426" cy="2328140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7116"/>
            <a:ext cx="12192000" cy="15049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9396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Methodology – Generating Venue Data</a:t>
            </a:r>
            <a:endParaRPr lang="en-US" sz="3600" dirty="0">
              <a:solidFill>
                <a:srgbClr val="FFFF00"/>
              </a:solidFill>
              <a:latin typeface="Trebuchet MS" panose="020B0603020202020204" pitchFamily="34" charset="0"/>
            </a:endParaRPr>
          </a:p>
        </p:txBody>
      </p:sp>
      <p:sp>
        <p:nvSpPr>
          <p:cNvPr id="23" name="Content Placeholder 2"/>
          <p:cNvSpPr>
            <a:spLocks noGrp="1"/>
          </p:cNvSpPr>
          <p:nvPr>
            <p:ph idx="1"/>
          </p:nvPr>
        </p:nvSpPr>
        <p:spPr>
          <a:xfrm>
            <a:off x="447357" y="1000045"/>
            <a:ext cx="11353800" cy="1320346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Objective: generate table with top 5 venues for each city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Foursquare API use to obtain venue data 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Consolidated number of categories to &lt;200  from &gt;400 (example: different cuisines of restaurants combined into restaurants)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Dropped cities with less than 5 different venues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  <a:sym typeface="Wingdings" panose="05000000000000000000" pitchFamily="2" charset="2"/>
              </a:rPr>
              <a:t> total number of cities reduced from &gt;250 to  ~130</a:t>
            </a:r>
            <a:endParaRPr lang="en-US" sz="1400" dirty="0" smtClean="0">
              <a:solidFill>
                <a:schemeClr val="accent5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0" y="2184256"/>
            <a:ext cx="12192000" cy="4673744"/>
          </a:xfrm>
          <a:prstGeom prst="rect">
            <a:avLst/>
          </a:prstGeom>
          <a:blipFill dpi="0" rotWithShape="1">
            <a:blip r:embed="rId7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98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2015" y="1069748"/>
            <a:ext cx="8741229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Number of clusters determined by Elbow Method (subjective)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A fit of accuracy vs number of clusters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Number of clusters scanned from 1 to 50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Score determine for each number of clusters using </a:t>
            </a:r>
            <a:r>
              <a:rPr lang="en-US" sz="1400" b="1" i="1" dirty="0" err="1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kmeans.fit.score</a:t>
            </a:r>
            <a:endParaRPr lang="en-US" sz="1400" b="1" i="1" dirty="0" smtClean="0">
              <a:solidFill>
                <a:schemeClr val="accent5">
                  <a:lumMod val="75000"/>
                </a:schemeClr>
              </a:solidFill>
              <a:latin typeface="Trebuchet MS" panose="020B0603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Elbow appears to be around 8 clusters</a:t>
            </a:r>
            <a:endParaRPr lang="en-US" sz="1600" dirty="0">
              <a:latin typeface="Trebuchet MS" panose="020B0603020202020204" pitchFamily="34" charset="0"/>
            </a:endParaRPr>
          </a:p>
        </p:txBody>
      </p:sp>
      <p:pic>
        <p:nvPicPr>
          <p:cNvPr id="5" name="Picture 4" descr="C:\Users\Sriharsha\AppData\LocalLow\WINZIP_Pfa3d\Elbow-curve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676" y="3193579"/>
            <a:ext cx="4198263" cy="297521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1685536" y="4735777"/>
            <a:ext cx="38714" cy="59042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7116"/>
            <a:ext cx="12192000" cy="15049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015" y="11723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Methodology – </a:t>
            </a:r>
            <a:r>
              <a:rPr lang="en-US" sz="3600" dirty="0" err="1" smtClean="0">
                <a:solidFill>
                  <a:srgbClr val="FFFF00"/>
                </a:solidFill>
                <a:latin typeface="Trebuchet MS" panose="020B0603020202020204" pitchFamily="34" charset="0"/>
              </a:rPr>
              <a:t>Kmeans</a:t>
            </a:r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 Clustering of the Cities</a:t>
            </a:r>
            <a:endParaRPr lang="en-US" sz="3600" dirty="0">
              <a:solidFill>
                <a:srgbClr val="FFFF00"/>
              </a:solidFill>
              <a:latin typeface="Trebuchet MS" panose="020B0603020202020204" pitchFamily="34" charset="0"/>
            </a:endParaRPr>
          </a:p>
        </p:txBody>
      </p:sp>
      <p:pic>
        <p:nvPicPr>
          <p:cNvPr id="13" name="Picture 12" descr="C:\Users\Sriharsha\AppData\LocalLow\WINZIP_Pd521\World-Mp_clustered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275" y="3193580"/>
            <a:ext cx="5545421" cy="297521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/>
          <p:cNvSpPr txBox="1"/>
          <p:nvPr/>
        </p:nvSpPr>
        <p:spPr>
          <a:xfrm>
            <a:off x="882602" y="2824247"/>
            <a:ext cx="4095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Figure 2: Optimal Number of Clusters is 8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6608334" y="2824247"/>
            <a:ext cx="4484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Figure 3: World Map Clustered Using </a:t>
            </a:r>
            <a:r>
              <a:rPr lang="en-US" b="1" dirty="0" err="1" smtClean="0"/>
              <a:t>Kmeans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12036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riharsha\AppData\LocalLow\WINZIP_Pd521\World-Mp_clustered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735" y="1432767"/>
            <a:ext cx="7719051" cy="4404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7116"/>
            <a:ext cx="12192000" cy="15049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48603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Results – Map of Cities (Clustered using </a:t>
            </a:r>
            <a:r>
              <a:rPr lang="en-US" sz="3600" dirty="0" err="1" smtClean="0">
                <a:solidFill>
                  <a:srgbClr val="FFFF00"/>
                </a:solidFill>
                <a:latin typeface="Trebuchet MS" panose="020B0603020202020204" pitchFamily="34" charset="0"/>
              </a:rPr>
              <a:t>Kmeans</a:t>
            </a:r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)</a:t>
            </a:r>
            <a:endParaRPr lang="en-US" sz="3600" dirty="0">
              <a:solidFill>
                <a:srgbClr val="FFFF00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 rot="1714791">
            <a:off x="7420474" y="1808031"/>
            <a:ext cx="1838596" cy="105888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48336" y="1432766"/>
            <a:ext cx="4114399" cy="502538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rebuchet MS" panose="020B0603020202020204" pitchFamily="34" charset="0"/>
              </a:rPr>
              <a:t>C</a:t>
            </a:r>
            <a:r>
              <a:rPr lang="en-US" sz="1600" dirty="0" smtClean="0">
                <a:latin typeface="Trebuchet MS" panose="020B0603020202020204" pitchFamily="34" charset="0"/>
              </a:rPr>
              <a:t>apital cities clustered into 8 groups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Numerous countries/cities missing due to lack of sufficient information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Most European cities in Cluster 2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Cluster 2 details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Marker color: Blue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Common categories: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Restaurants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Bars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Café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Desserts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Hotels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Museum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Fast Food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…</a:t>
            </a:r>
            <a:endParaRPr lang="en-US" sz="1400" dirty="0">
              <a:solidFill>
                <a:schemeClr val="accent5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80108" y="996447"/>
            <a:ext cx="4484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Figure 3: World Map Clustered Using </a:t>
            </a:r>
            <a:r>
              <a:rPr lang="en-US" b="1" dirty="0" err="1" smtClean="0"/>
              <a:t>Kmeans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34383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2820" y="1204986"/>
            <a:ext cx="4942114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Cluster 0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Marker color: Red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Countries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: Zimbabwe, Lesotho, Uruguay, New Caledonia, Tonga, Cape Verde, Saudi Arabia, Uzbekistan, Liechtenstein, and United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States</a:t>
            </a:r>
          </a:p>
        </p:txBody>
      </p:sp>
      <p:pic>
        <p:nvPicPr>
          <p:cNvPr id="4" name="Picture 3" descr="C:\Users\Sriharsha\AppData\LocalLow\WINZIP_P6f7c\Bar_Cluster0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273" y="2759626"/>
            <a:ext cx="4573675" cy="4002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7116"/>
            <a:ext cx="12192000" cy="15049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961" y="32726"/>
            <a:ext cx="11423126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00"/>
                </a:solidFill>
                <a:latin typeface="Trebuchet MS" panose="020B0603020202020204" pitchFamily="34" charset="0"/>
              </a:rPr>
              <a:t>Results – Cluster 0 vs Cluster 7 Deeper Look (Example)</a:t>
            </a:r>
            <a:endParaRPr lang="en-US" sz="3600" dirty="0">
              <a:solidFill>
                <a:srgbClr val="FFFF00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566" y="2438761"/>
            <a:ext cx="5071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Figure 4: Cluster 0 Most Common Venue Categories</a:t>
            </a:r>
            <a:endParaRPr lang="en-US" b="1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541403" y="1204986"/>
            <a:ext cx="494211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rebuchet MS" panose="020B0603020202020204" pitchFamily="34" charset="0"/>
              </a:rPr>
              <a:t>Cluster 7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Marker color: Orange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Trebuchet MS" panose="020B0603020202020204" pitchFamily="34" charset="0"/>
              </a:rPr>
              <a:t>Countries: China, Italy, El Salvador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56870" y="2438761"/>
            <a:ext cx="5071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Figure 5: Cluster 7 Most Common Venue Categories</a:t>
            </a:r>
            <a:endParaRPr lang="en-US" b="1" dirty="0"/>
          </a:p>
        </p:txBody>
      </p:sp>
      <p:pic>
        <p:nvPicPr>
          <p:cNvPr id="9" name="Picture 8" descr="C:\Users\Sriharsha\AppData\LocalLow\WINZIP_P7a83\Bar_cluster7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1505" y="2718963"/>
            <a:ext cx="4241910" cy="327149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tangle 9"/>
          <p:cNvSpPr/>
          <p:nvPr/>
        </p:nvSpPr>
        <p:spPr>
          <a:xfrm>
            <a:off x="6164240" y="1034053"/>
            <a:ext cx="5856778" cy="5728410"/>
          </a:xfrm>
          <a:prstGeom prst="rect">
            <a:avLst/>
          </a:prstGeom>
          <a:blipFill dpi="0" rotWithShape="1">
            <a:blip r:embed="rId5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77422" y="1034054"/>
            <a:ext cx="5832910" cy="5728410"/>
          </a:xfrm>
          <a:prstGeom prst="rect">
            <a:avLst/>
          </a:prstGeom>
          <a:blipFill dpi="0" rotWithShape="1">
            <a:blip r:embed="rId6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290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1487</TotalTime>
  <Words>910</Words>
  <Application>Microsoft Office PowerPoint</Application>
  <PresentationFormat>Widescreen</PresentationFormat>
  <Paragraphs>115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Trebuchet MS</vt:lpstr>
      <vt:lpstr>Wingdings</vt:lpstr>
      <vt:lpstr>Office Theme</vt:lpstr>
      <vt:lpstr>PowerPoint Presentation</vt:lpstr>
      <vt:lpstr>Business Problem and Scope</vt:lpstr>
      <vt:lpstr>Data Collection and Assumptions</vt:lpstr>
      <vt:lpstr>Methodology –Table with Countries and Capitals</vt:lpstr>
      <vt:lpstr>Methodology – Adding Coordinate Data</vt:lpstr>
      <vt:lpstr>Methodology – Generating Venue Data</vt:lpstr>
      <vt:lpstr>Methodology – Kmeans Clustering of the Cities</vt:lpstr>
      <vt:lpstr>Results – Map of Cities (Clustered using Kmeans)</vt:lpstr>
      <vt:lpstr>Results – Cluster 0 vs Cluster 7 Deeper Look (Example)</vt:lpstr>
      <vt:lpstr>Results – Summary Table</vt:lpstr>
      <vt:lpstr>Discussion and Takeaways</vt:lpstr>
      <vt:lpstr>Conclusion/Future Outlook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Next Adventure</dc:title>
  <dc:creator>Sriharsha</dc:creator>
  <cp:lastModifiedBy>Sriharsha</cp:lastModifiedBy>
  <cp:revision>41</cp:revision>
  <dcterms:created xsi:type="dcterms:W3CDTF">2020-03-30T07:05:54Z</dcterms:created>
  <dcterms:modified xsi:type="dcterms:W3CDTF">2020-03-31T07:53:54Z</dcterms:modified>
</cp:coreProperties>
</file>

<file path=docProps/thumbnail.jpeg>
</file>